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sldIdLst>
    <p:sldId id="273" r:id="rId6"/>
    <p:sldId id="277" r:id="rId7"/>
    <p:sldId id="278" r:id="rId8"/>
    <p:sldId id="279" r:id="rId9"/>
    <p:sldId id="280" r:id="rId10"/>
    <p:sldId id="313" r:id="rId11"/>
    <p:sldId id="283" r:id="rId12"/>
    <p:sldId id="302" r:id="rId13"/>
    <p:sldId id="300" r:id="rId14"/>
    <p:sldId id="290" r:id="rId15"/>
    <p:sldId id="291" r:id="rId16"/>
    <p:sldId id="293" r:id="rId17"/>
    <p:sldId id="294" r:id="rId18"/>
    <p:sldId id="295" r:id="rId19"/>
    <p:sldId id="296" r:id="rId20"/>
    <p:sldId id="312" r:id="rId2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BCBEC0"/>
    <a:srgbClr val="E6E7E8"/>
    <a:srgbClr val="006325"/>
    <a:srgbClr val="FFD4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950" y="8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05/31/2017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b="0" dirty="0"/>
          </a:p>
        </p:txBody>
      </p:sp>
      <p:sp>
        <p:nvSpPr>
          <p:cNvPr id="3" name="Subtitle 2"/>
          <p:cNvSpPr>
            <a:spLocks noGrp="1"/>
          </p:cNvSpPr>
          <p:nvPr>
            <p:ph type="subTitle" idx="1"/>
          </p:nvPr>
        </p:nvSpPr>
        <p:spPr>
          <a:xfrm>
            <a:off x="419100" y="952060"/>
            <a:ext cx="8305800" cy="533400"/>
          </a:xfrm>
        </p:spPr>
        <p:txBody>
          <a:bodyPr>
            <a:normAutofit lnSpcReduction="10000"/>
          </a:bodyPr>
          <a:lstStyle/>
          <a:p>
            <a:r>
              <a:rPr lang="en-US" b="1" dirty="0" smtClean="0">
                <a:solidFill>
                  <a:schemeClr val="tx1"/>
                </a:solidFill>
              </a:rPr>
              <a:t>Washoe County Board of Adjustment</a:t>
            </a:r>
          </a:p>
        </p:txBody>
      </p:sp>
      <p:sp>
        <p:nvSpPr>
          <p:cNvPr id="28" name="TextBox 27"/>
          <p:cNvSpPr txBox="1"/>
          <p:nvPr/>
        </p:nvSpPr>
        <p:spPr>
          <a:xfrm>
            <a:off x="1143000" y="152400"/>
            <a:ext cx="8002438" cy="707886"/>
          </a:xfrm>
          <a:prstGeom prst="rect">
            <a:avLst/>
          </a:prstGeom>
          <a:noFill/>
        </p:spPr>
        <p:txBody>
          <a:bodyPr wrap="square" rtlCol="0">
            <a:spAutoFit/>
          </a:bodyPr>
          <a:lstStyle/>
          <a:p>
            <a:r>
              <a:rPr lang="en-US" sz="4000" b="1" dirty="0" smtClean="0">
                <a:solidFill>
                  <a:schemeClr val="bg1"/>
                </a:solidFill>
              </a:rPr>
              <a:t>WADMIN17-0003 (</a:t>
            </a:r>
            <a:r>
              <a:rPr lang="en-US" sz="4000" b="1" dirty="0" smtClean="0">
                <a:solidFill>
                  <a:schemeClr val="bg1"/>
                </a:solidFill>
              </a:rPr>
              <a:t>Powning DAS</a:t>
            </a:r>
            <a:r>
              <a:rPr lang="en-US" sz="4000" b="1" dirty="0" smtClean="0">
                <a:solidFill>
                  <a:schemeClr val="bg1"/>
                </a:solidFill>
              </a:rPr>
              <a:t>)</a:t>
            </a:r>
            <a:endParaRPr lang="en-US" sz="3200" b="1" dirty="0">
              <a:solidFill>
                <a:schemeClr val="bg1"/>
              </a:solidFill>
            </a:endParaRPr>
          </a:p>
        </p:txBody>
      </p:sp>
      <p:sp>
        <p:nvSpPr>
          <p:cNvPr id="15" name="Subtitle 2"/>
          <p:cNvSpPr txBox="1">
            <a:spLocks/>
          </p:cNvSpPr>
          <p:nvPr/>
        </p:nvSpPr>
        <p:spPr>
          <a:xfrm>
            <a:off x="3429000" y="5357350"/>
            <a:ext cx="2428188" cy="5334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solidFill>
                  <a:schemeClr val="tx1"/>
                </a:solidFill>
              </a:rPr>
              <a:t>June 1, </a:t>
            </a:r>
            <a:r>
              <a:rPr lang="en-US" b="1" dirty="0" smtClean="0">
                <a:solidFill>
                  <a:schemeClr val="tx1"/>
                </a:solidFill>
              </a:rPr>
              <a:t>2017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82413"/>
            <a:ext cx="8229600" cy="3893173"/>
          </a:xfrm>
          <a:prstGeom prst="rect">
            <a:avLst/>
          </a:prstGeom>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Reviewing Agencies</a:t>
            </a:r>
            <a:endParaRPr lang="en-US" sz="4400" b="1" dirty="0">
              <a:solidFill>
                <a:schemeClr val="bg1"/>
              </a:solidFill>
            </a:endParaRPr>
          </a:p>
        </p:txBody>
      </p:sp>
      <p:sp>
        <p:nvSpPr>
          <p:cNvPr id="7" name="TextBox 6"/>
          <p:cNvSpPr txBox="1"/>
          <p:nvPr/>
        </p:nvSpPr>
        <p:spPr>
          <a:xfrm>
            <a:off x="533400" y="1219200"/>
            <a:ext cx="8305800" cy="2160591"/>
          </a:xfrm>
          <a:prstGeom prst="rect">
            <a:avLst/>
          </a:prstGeom>
          <a:noFill/>
        </p:spPr>
        <p:txBody>
          <a:bodyPr wrap="square" rtlCol="0">
            <a:spAutoFit/>
          </a:bodyPr>
          <a:lstStyle/>
          <a:p>
            <a:pPr marL="342900" lvl="0" indent="-342900">
              <a:spcBef>
                <a:spcPct val="20000"/>
              </a:spcBef>
              <a:buFont typeface="Wingdings" pitchFamily="2" charset="2"/>
              <a:buChar char="§"/>
            </a:pPr>
            <a:r>
              <a:rPr lang="en-US" sz="3200" b="1" dirty="0" smtClean="0"/>
              <a:t>No comments were received from reviewing agencies </a:t>
            </a:r>
          </a:p>
          <a:p>
            <a:pPr marL="342900" lvl="0" indent="-342900">
              <a:spcBef>
                <a:spcPct val="20000"/>
              </a:spcBef>
              <a:buFont typeface="Wingdings" pitchFamily="2" charset="2"/>
              <a:buChar char="§"/>
            </a:pPr>
            <a:r>
              <a:rPr lang="en-US" sz="3200" b="1" dirty="0" smtClean="0"/>
              <a:t>See </a:t>
            </a:r>
            <a:r>
              <a:rPr lang="en-US" sz="3200" b="1" dirty="0"/>
              <a:t>Exhibit A</a:t>
            </a:r>
            <a:r>
              <a:rPr lang="en-US" sz="3200" b="1" dirty="0" smtClean="0"/>
              <a:t> </a:t>
            </a:r>
            <a:r>
              <a:rPr lang="en-US" sz="3200" b="1" dirty="0"/>
              <a:t>of the staff report for the recommended conditions of </a:t>
            </a:r>
            <a:r>
              <a:rPr lang="en-US" sz="3200" b="1" dirty="0" smtClean="0"/>
              <a:t>approval</a:t>
            </a:r>
          </a:p>
        </p:txBody>
      </p:sp>
    </p:spTree>
    <p:extLst>
      <p:ext uri="{BB962C8B-B14F-4D97-AF65-F5344CB8AC3E}">
        <p14:creationId xmlns:p14="http://schemas.microsoft.com/office/powerpoint/2010/main" val="1754731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646331"/>
          </a:xfrm>
          <a:prstGeom prst="rect">
            <a:avLst/>
          </a:prstGeom>
          <a:noFill/>
        </p:spPr>
        <p:txBody>
          <a:bodyPr wrap="square" rtlCol="0">
            <a:spAutoFit/>
          </a:bodyPr>
          <a:lstStyle/>
          <a:p>
            <a:r>
              <a:rPr lang="en-US" sz="3600" b="1" dirty="0" smtClean="0">
                <a:solidFill>
                  <a:schemeClr val="bg1"/>
                </a:solidFill>
              </a:rPr>
              <a:t>Citizen Advisory Board/Public Comment</a:t>
            </a:r>
            <a:endParaRPr lang="en-US" sz="3600" b="1" dirty="0">
              <a:solidFill>
                <a:schemeClr val="bg1"/>
              </a:solidFill>
            </a:endParaRPr>
          </a:p>
        </p:txBody>
      </p:sp>
      <p:sp>
        <p:nvSpPr>
          <p:cNvPr id="7" name="TextBox 6"/>
          <p:cNvSpPr txBox="1"/>
          <p:nvPr/>
        </p:nvSpPr>
        <p:spPr>
          <a:xfrm>
            <a:off x="457200" y="1066800"/>
            <a:ext cx="8382000" cy="4327338"/>
          </a:xfrm>
          <a:prstGeom prst="rect">
            <a:avLst/>
          </a:prstGeom>
          <a:noFill/>
        </p:spPr>
        <p:txBody>
          <a:bodyPr wrap="square" rtlCol="0">
            <a:spAutoFit/>
          </a:bodyPr>
          <a:lstStyle/>
          <a:p>
            <a:pPr marL="342900" indent="-342900">
              <a:spcBef>
                <a:spcPct val="20000"/>
              </a:spcBef>
              <a:buFont typeface="Wingdings" pitchFamily="2" charset="2"/>
              <a:buChar char="§"/>
            </a:pPr>
            <a:r>
              <a:rPr lang="en-US" sz="3200" b="1" dirty="0" smtClean="0"/>
              <a:t>The </a:t>
            </a:r>
            <a:r>
              <a:rPr lang="en-US" sz="3200" b="1" dirty="0" smtClean="0"/>
              <a:t>West Truc</a:t>
            </a:r>
            <a:r>
              <a:rPr lang="en-US" sz="3200" b="1" dirty="0" smtClean="0"/>
              <a:t>kee Meadows</a:t>
            </a:r>
            <a:r>
              <a:rPr lang="en-US" sz="3200" b="1" dirty="0" smtClean="0"/>
              <a:t>/Verdi </a:t>
            </a:r>
            <a:r>
              <a:rPr lang="en-US" sz="3200" b="1" dirty="0"/>
              <a:t>Citizen Advisory Board </a:t>
            </a:r>
            <a:r>
              <a:rPr lang="en-US" sz="3200" b="1" dirty="0" smtClean="0"/>
              <a:t>did </a:t>
            </a:r>
            <a:r>
              <a:rPr lang="en-US" sz="3200" b="1" dirty="0" smtClean="0"/>
              <a:t>not have a meeting</a:t>
            </a:r>
            <a:endParaRPr lang="en-US" sz="3200" b="1" dirty="0" smtClean="0"/>
          </a:p>
          <a:p>
            <a:pPr marL="342900" indent="-342900">
              <a:spcBef>
                <a:spcPct val="20000"/>
              </a:spcBef>
              <a:buFont typeface="Wingdings" pitchFamily="2" charset="2"/>
              <a:buChar char="§"/>
            </a:pPr>
            <a:r>
              <a:rPr lang="en-US" sz="3200" b="1" dirty="0" smtClean="0"/>
              <a:t>The application was distributed to CAB members for their review and comment</a:t>
            </a:r>
          </a:p>
          <a:p>
            <a:pPr marL="342900" indent="-342900">
              <a:spcBef>
                <a:spcPct val="20000"/>
              </a:spcBef>
              <a:buFont typeface="Wingdings" pitchFamily="2" charset="2"/>
              <a:buChar char="§"/>
            </a:pPr>
            <a:r>
              <a:rPr lang="en-US" sz="3200" b="1" dirty="0" smtClean="0"/>
              <a:t>Staff has not received any comments from CAB </a:t>
            </a:r>
            <a:r>
              <a:rPr lang="en-US" sz="3200" b="1" dirty="0" smtClean="0"/>
              <a:t>members</a:t>
            </a:r>
          </a:p>
          <a:p>
            <a:pPr marL="342900" indent="-342900">
              <a:spcBef>
                <a:spcPct val="20000"/>
              </a:spcBef>
              <a:buFont typeface="Wingdings" pitchFamily="2" charset="2"/>
              <a:buChar char="§"/>
            </a:pPr>
            <a:r>
              <a:rPr lang="en-US" sz="3200" b="1" dirty="0" smtClean="0"/>
              <a:t>Staff has not received any comments or objections from adjacent neighbors</a:t>
            </a:r>
            <a:endParaRPr lang="en-US" sz="3200" b="1" dirty="0" smtClean="0"/>
          </a:p>
        </p:txBody>
      </p:sp>
    </p:spTree>
    <p:extLst>
      <p:ext uri="{BB962C8B-B14F-4D97-AF65-F5344CB8AC3E}">
        <p14:creationId xmlns:p14="http://schemas.microsoft.com/office/powerpoint/2010/main" val="3225312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Required Findings </a:t>
            </a:r>
            <a:endParaRPr lang="en-US" sz="3600" b="1" i="1" dirty="0">
              <a:solidFill>
                <a:schemeClr val="bg1"/>
              </a:solidFill>
            </a:endParaRPr>
          </a:p>
        </p:txBody>
      </p:sp>
      <p:sp>
        <p:nvSpPr>
          <p:cNvPr id="7" name="TextBox 6"/>
          <p:cNvSpPr txBox="1"/>
          <p:nvPr/>
        </p:nvSpPr>
        <p:spPr>
          <a:xfrm>
            <a:off x="399547" y="1295400"/>
            <a:ext cx="8382000" cy="3570208"/>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solidFill>
                  <a:prstClr val="black"/>
                </a:solidFill>
              </a:rPr>
              <a:t>WCC </a:t>
            </a:r>
            <a:r>
              <a:rPr lang="en-US" sz="3000" b="1" dirty="0">
                <a:solidFill>
                  <a:prstClr val="black"/>
                </a:solidFill>
              </a:rPr>
              <a:t>Section </a:t>
            </a:r>
            <a:r>
              <a:rPr lang="en-US" sz="3000" b="1" dirty="0" smtClean="0">
                <a:solidFill>
                  <a:prstClr val="black"/>
                </a:solidFill>
              </a:rPr>
              <a:t>110.808.25, Administrative Permits:</a:t>
            </a:r>
          </a:p>
          <a:p>
            <a:pPr marL="914400" lvl="1" indent="-457200">
              <a:spcBef>
                <a:spcPct val="20000"/>
              </a:spcBef>
              <a:buFont typeface="Courier New" panose="02070309020205020404" pitchFamily="49" charset="0"/>
              <a:buChar char="o"/>
            </a:pPr>
            <a:r>
              <a:rPr lang="en-US" sz="2800" b="1" dirty="0" smtClean="0">
                <a:solidFill>
                  <a:prstClr val="black"/>
                </a:solidFill>
              </a:rPr>
              <a:t>Consistency </a:t>
            </a:r>
            <a:r>
              <a:rPr lang="en-US" sz="2800" b="1" dirty="0">
                <a:solidFill>
                  <a:prstClr val="black"/>
                </a:solidFill>
              </a:rPr>
              <a:t>with Master </a:t>
            </a:r>
            <a:r>
              <a:rPr lang="en-US" sz="2800" b="1" dirty="0" smtClean="0">
                <a:solidFill>
                  <a:prstClr val="black"/>
                </a:solidFill>
              </a:rPr>
              <a:t>Plans</a:t>
            </a:r>
          </a:p>
          <a:p>
            <a:pPr marL="914400" lvl="1" indent="-457200">
              <a:spcBef>
                <a:spcPct val="20000"/>
              </a:spcBef>
              <a:buFont typeface="Courier New" panose="02070309020205020404" pitchFamily="49" charset="0"/>
              <a:buChar char="o"/>
            </a:pPr>
            <a:r>
              <a:rPr lang="en-US" sz="2800" b="1" dirty="0" smtClean="0">
                <a:solidFill>
                  <a:prstClr val="black"/>
                </a:solidFill>
              </a:rPr>
              <a:t>Improvements – adequate </a:t>
            </a:r>
            <a:r>
              <a:rPr lang="en-US" sz="2800" b="1" dirty="0" smtClean="0">
                <a:solidFill>
                  <a:prstClr val="black"/>
                </a:solidFill>
              </a:rPr>
              <a:t>infrastructure has been </a:t>
            </a:r>
            <a:r>
              <a:rPr lang="en-US" sz="2800" b="1" dirty="0" smtClean="0">
                <a:solidFill>
                  <a:prstClr val="black"/>
                </a:solidFill>
              </a:rPr>
              <a:t>provided or is available</a:t>
            </a:r>
          </a:p>
          <a:p>
            <a:pPr marL="914400" lvl="1" indent="-457200">
              <a:spcBef>
                <a:spcPct val="20000"/>
              </a:spcBef>
              <a:buFont typeface="Courier New" panose="02070309020205020404" pitchFamily="49" charset="0"/>
              <a:buChar char="o"/>
            </a:pPr>
            <a:r>
              <a:rPr lang="en-US" sz="2800" b="1" dirty="0" smtClean="0">
                <a:solidFill>
                  <a:prstClr val="black"/>
                </a:solidFill>
              </a:rPr>
              <a:t>Site Suitability</a:t>
            </a:r>
          </a:p>
          <a:p>
            <a:pPr marL="914400" lvl="1" indent="-457200">
              <a:spcBef>
                <a:spcPct val="20000"/>
              </a:spcBef>
              <a:buFont typeface="Courier New" panose="02070309020205020404" pitchFamily="49" charset="0"/>
              <a:buChar char="o"/>
            </a:pPr>
            <a:r>
              <a:rPr lang="en-US" sz="2800" b="1" dirty="0" smtClean="0">
                <a:solidFill>
                  <a:prstClr val="black"/>
                </a:solidFill>
              </a:rPr>
              <a:t>Issuance </a:t>
            </a:r>
            <a:r>
              <a:rPr lang="en-US" sz="2800" b="1" dirty="0">
                <a:solidFill>
                  <a:prstClr val="black"/>
                </a:solidFill>
              </a:rPr>
              <a:t>Not </a:t>
            </a:r>
            <a:r>
              <a:rPr lang="en-US" sz="2800" b="1" dirty="0" smtClean="0">
                <a:solidFill>
                  <a:prstClr val="black"/>
                </a:solidFill>
              </a:rPr>
              <a:t>Detrimental</a:t>
            </a:r>
          </a:p>
          <a:p>
            <a:pPr marL="914400" lvl="1" indent="-457200">
              <a:spcBef>
                <a:spcPct val="20000"/>
              </a:spcBef>
              <a:buFont typeface="Courier New" panose="02070309020205020404" pitchFamily="49" charset="0"/>
              <a:buChar char="o"/>
            </a:pPr>
            <a:r>
              <a:rPr lang="en-US" sz="2800" b="1" dirty="0" smtClean="0">
                <a:solidFill>
                  <a:prstClr val="black"/>
                </a:solidFill>
              </a:rPr>
              <a:t>Effect </a:t>
            </a:r>
            <a:r>
              <a:rPr lang="en-US" sz="2800" b="1" dirty="0">
                <a:solidFill>
                  <a:prstClr val="black"/>
                </a:solidFill>
              </a:rPr>
              <a:t>on Military Installation</a:t>
            </a:r>
            <a:r>
              <a:rPr lang="en-US" sz="2800" b="1" dirty="0" smtClean="0">
                <a:solidFill>
                  <a:prstClr val="black"/>
                </a:solidFill>
              </a:rPr>
              <a:t>)</a:t>
            </a:r>
            <a:endParaRPr lang="en-US" sz="2800" b="1" dirty="0">
              <a:solidFill>
                <a:prstClr val="black"/>
              </a:solidFill>
            </a:endParaRPr>
          </a:p>
        </p:txBody>
      </p:sp>
    </p:spTree>
    <p:extLst>
      <p:ext uri="{BB962C8B-B14F-4D97-AF65-F5344CB8AC3E}">
        <p14:creationId xmlns:p14="http://schemas.microsoft.com/office/powerpoint/2010/main" val="1768274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Required Findings </a:t>
            </a:r>
            <a:endParaRPr lang="en-US" sz="3600" b="1" i="1" dirty="0">
              <a:solidFill>
                <a:schemeClr val="bg1"/>
              </a:solidFill>
            </a:endParaRPr>
          </a:p>
        </p:txBody>
      </p:sp>
      <p:sp>
        <p:nvSpPr>
          <p:cNvPr id="7" name="TextBox 6"/>
          <p:cNvSpPr txBox="1"/>
          <p:nvPr/>
        </p:nvSpPr>
        <p:spPr>
          <a:xfrm>
            <a:off x="457198" y="1371600"/>
            <a:ext cx="8301487" cy="2160591"/>
          </a:xfrm>
          <a:prstGeom prst="rect">
            <a:avLst/>
          </a:prstGeom>
          <a:noFill/>
        </p:spPr>
        <p:txBody>
          <a:bodyPr wrap="square" rtlCol="0">
            <a:spAutoFit/>
          </a:bodyPr>
          <a:lstStyle/>
          <a:p>
            <a:pPr marL="342900" lvl="0" indent="-342900">
              <a:spcBef>
                <a:spcPct val="20000"/>
              </a:spcBef>
              <a:buFont typeface="Wingdings" pitchFamily="2" charset="2"/>
              <a:buChar char="§"/>
            </a:pPr>
            <a:r>
              <a:rPr lang="en-US" sz="3200" b="1" dirty="0">
                <a:solidFill>
                  <a:prstClr val="black"/>
                </a:solidFill>
              </a:rPr>
              <a:t>Staff analysis </a:t>
            </a:r>
            <a:r>
              <a:rPr lang="en-US" sz="3200" b="1" dirty="0" smtClean="0">
                <a:solidFill>
                  <a:prstClr val="black"/>
                </a:solidFill>
              </a:rPr>
              <a:t>of required findings is </a:t>
            </a:r>
            <a:r>
              <a:rPr lang="en-US" sz="3200" b="1" dirty="0">
                <a:solidFill>
                  <a:prstClr val="black"/>
                </a:solidFill>
              </a:rPr>
              <a:t>provided in the staff report starting on page </a:t>
            </a:r>
            <a:r>
              <a:rPr lang="en-US" sz="3200" b="1" dirty="0">
                <a:solidFill>
                  <a:prstClr val="black"/>
                </a:solidFill>
              </a:rPr>
              <a:t>9</a:t>
            </a:r>
            <a:endParaRPr lang="en-US" sz="3200" b="1" dirty="0">
              <a:solidFill>
                <a:prstClr val="black"/>
              </a:solidFill>
            </a:endParaRPr>
          </a:p>
          <a:p>
            <a:pPr marL="342900" lvl="0" indent="-342900">
              <a:spcBef>
                <a:spcPct val="20000"/>
              </a:spcBef>
              <a:buFont typeface="Wingdings" pitchFamily="2" charset="2"/>
              <a:buChar char="§"/>
            </a:pPr>
            <a:r>
              <a:rPr lang="en-US" sz="3200" b="1" dirty="0">
                <a:solidFill>
                  <a:prstClr val="black"/>
                </a:solidFill>
              </a:rPr>
              <a:t>Staff is able to make </a:t>
            </a:r>
            <a:r>
              <a:rPr lang="en-US" sz="3200" b="1" dirty="0" smtClean="0">
                <a:solidFill>
                  <a:prstClr val="black"/>
                </a:solidFill>
              </a:rPr>
              <a:t>all of </a:t>
            </a:r>
            <a:r>
              <a:rPr lang="en-US" sz="3200" b="1" dirty="0">
                <a:solidFill>
                  <a:prstClr val="black"/>
                </a:solidFill>
              </a:rPr>
              <a:t>the required </a:t>
            </a:r>
            <a:r>
              <a:rPr lang="en-US" sz="3200" b="1" dirty="0" smtClean="0">
                <a:solidFill>
                  <a:prstClr val="black"/>
                </a:solidFill>
              </a:rPr>
              <a:t>findings</a:t>
            </a:r>
            <a:endParaRPr lang="en-US" sz="3200" b="1" dirty="0">
              <a:solidFill>
                <a:prstClr val="black"/>
              </a:solidFill>
            </a:endParaRPr>
          </a:p>
        </p:txBody>
      </p:sp>
    </p:spTree>
    <p:extLst>
      <p:ext uri="{BB962C8B-B14F-4D97-AF65-F5344CB8AC3E}">
        <p14:creationId xmlns:p14="http://schemas.microsoft.com/office/powerpoint/2010/main" val="2513423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Staff Recommendation </a:t>
            </a:r>
            <a:endParaRPr lang="en-US" sz="3600" b="1" i="1" dirty="0">
              <a:solidFill>
                <a:schemeClr val="bg1"/>
              </a:solidFill>
            </a:endParaRPr>
          </a:p>
        </p:txBody>
      </p:sp>
      <p:sp>
        <p:nvSpPr>
          <p:cNvPr id="7" name="TextBox 6"/>
          <p:cNvSpPr txBox="1"/>
          <p:nvPr/>
        </p:nvSpPr>
        <p:spPr>
          <a:xfrm>
            <a:off x="445697" y="1676400"/>
            <a:ext cx="8301487" cy="2554545"/>
          </a:xfrm>
          <a:prstGeom prst="rect">
            <a:avLst/>
          </a:prstGeom>
          <a:noFill/>
        </p:spPr>
        <p:txBody>
          <a:bodyPr wrap="square" rtlCol="0">
            <a:spAutoFit/>
          </a:bodyPr>
          <a:lstStyle/>
          <a:p>
            <a:pPr>
              <a:spcBef>
                <a:spcPct val="20000"/>
              </a:spcBef>
            </a:pPr>
            <a:r>
              <a:rPr lang="en-US" sz="3200" b="1" dirty="0"/>
              <a:t>After a thorough analysis and review, Administrative Permit Case Number WADMIN17-0003 is being recommended for approval with conditions.  Staff offers the following motion for the Board’s consideration.</a:t>
            </a:r>
            <a:endParaRPr lang="en-US" sz="3200" b="1" dirty="0"/>
          </a:p>
        </p:txBody>
      </p:sp>
    </p:spTree>
    <p:extLst>
      <p:ext uri="{BB962C8B-B14F-4D97-AF65-F5344CB8AC3E}">
        <p14:creationId xmlns:p14="http://schemas.microsoft.com/office/powerpoint/2010/main" val="285626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Possible Motion </a:t>
            </a:r>
            <a:endParaRPr lang="en-US" sz="3600" b="1" i="1" dirty="0">
              <a:solidFill>
                <a:schemeClr val="bg1"/>
              </a:solidFill>
            </a:endParaRPr>
          </a:p>
        </p:txBody>
      </p:sp>
      <p:sp>
        <p:nvSpPr>
          <p:cNvPr id="7" name="TextBox 6"/>
          <p:cNvSpPr txBox="1"/>
          <p:nvPr/>
        </p:nvSpPr>
        <p:spPr>
          <a:xfrm>
            <a:off x="445158" y="1143000"/>
            <a:ext cx="8479767" cy="3970318"/>
          </a:xfrm>
          <a:prstGeom prst="rect">
            <a:avLst/>
          </a:prstGeom>
          <a:noFill/>
        </p:spPr>
        <p:txBody>
          <a:bodyPr wrap="square" rtlCol="0">
            <a:spAutoFit/>
          </a:bodyPr>
          <a:lstStyle/>
          <a:p>
            <a:pPr>
              <a:spcBef>
                <a:spcPct val="20000"/>
              </a:spcBef>
            </a:pPr>
            <a:r>
              <a:rPr lang="en-US" sz="2800" b="1" dirty="0"/>
              <a:t>I move that, after giving reasoned consideration to the information contained in the staff report and information received during the public hearing, the Board of Adjustment approve Administrative Permit Case Number WADMIN17-0003 for the Powning Family Trust, with the conditions of approval included as Exhibit A to this matter, having made all four findings in accordance with Washoe County Code Section </a:t>
            </a:r>
            <a:r>
              <a:rPr lang="en-US" sz="2800" b="1" dirty="0" smtClean="0"/>
              <a:t>110.808.25, </a:t>
            </a:r>
            <a:r>
              <a:rPr lang="en-US" sz="2800" b="1" dirty="0"/>
              <a:t>and consistency with </a:t>
            </a:r>
            <a:r>
              <a:rPr lang="en-US" sz="2800" b="1" dirty="0" smtClean="0"/>
              <a:t>the Verdi </a:t>
            </a:r>
            <a:r>
              <a:rPr lang="en-US" sz="2800" b="1" dirty="0"/>
              <a:t>Area Plan. </a:t>
            </a:r>
            <a:endParaRPr lang="en-US" sz="2800" b="1" dirty="0"/>
          </a:p>
        </p:txBody>
      </p:sp>
    </p:spTree>
    <p:extLst>
      <p:ext uri="{BB962C8B-B14F-4D97-AF65-F5344CB8AC3E}">
        <p14:creationId xmlns:p14="http://schemas.microsoft.com/office/powerpoint/2010/main" val="3306097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769441"/>
          </a:xfrm>
          <a:prstGeom prst="rect">
            <a:avLst/>
          </a:prstGeom>
          <a:noFill/>
        </p:spPr>
        <p:txBody>
          <a:bodyPr wrap="square" rtlCol="0">
            <a:spAutoFit/>
          </a:bodyPr>
          <a:lstStyle/>
          <a:p>
            <a:pPr algn="ctr"/>
            <a:r>
              <a:rPr lang="en-US" sz="4400" b="1" dirty="0" smtClean="0">
                <a:solidFill>
                  <a:schemeClr val="bg1"/>
                </a:solidFill>
              </a:rPr>
              <a:t>QUESTIONS? </a:t>
            </a:r>
            <a:endParaRPr lang="en-US" sz="3600" b="1" i="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4080"/>
            <a:ext cx="9144000" cy="4969840"/>
          </a:xfrm>
          <a:prstGeom prst="rect">
            <a:avLst/>
          </a:prstGeom>
        </p:spPr>
      </p:pic>
    </p:spTree>
    <p:extLst>
      <p:ext uri="{BB962C8B-B14F-4D97-AF65-F5344CB8AC3E}">
        <p14:creationId xmlns:p14="http://schemas.microsoft.com/office/powerpoint/2010/main" val="526504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465667" y="1219200"/>
            <a:ext cx="8305800" cy="4616648"/>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t>Proposal to construct a 4,000 square foot detached accessory structure (DAS)</a:t>
            </a:r>
          </a:p>
          <a:p>
            <a:pPr marL="342900" lvl="0" indent="-342900">
              <a:spcBef>
                <a:spcPct val="20000"/>
              </a:spcBef>
              <a:buFont typeface="Wingdings" pitchFamily="2" charset="2"/>
              <a:buChar char="§"/>
            </a:pPr>
            <a:r>
              <a:rPr lang="en-US" sz="3000" b="1" dirty="0" smtClean="0"/>
              <a:t>Existing main dwelling is 1,310 square feet</a:t>
            </a:r>
          </a:p>
          <a:p>
            <a:pPr marL="342900" indent="-342900">
              <a:spcBef>
                <a:spcPct val="20000"/>
              </a:spcBef>
              <a:buFont typeface="Wingdings" pitchFamily="2" charset="2"/>
              <a:buChar char="§"/>
            </a:pPr>
            <a:r>
              <a:rPr lang="en-US" sz="3000" b="1" dirty="0" smtClean="0"/>
              <a:t>Per WCC section 110.306.10(d), an Administrative Permit is required to construct a DAS larger than the main dwelling</a:t>
            </a:r>
          </a:p>
          <a:p>
            <a:pPr marL="342900" indent="-342900">
              <a:spcBef>
                <a:spcPct val="20000"/>
              </a:spcBef>
              <a:buFont typeface="Wingdings" pitchFamily="2" charset="2"/>
              <a:buChar char="§"/>
            </a:pPr>
            <a:r>
              <a:rPr lang="en-US" sz="3000" b="1" dirty="0" smtClean="0"/>
              <a:t>Metal </a:t>
            </a:r>
            <a:r>
              <a:rPr lang="en-US" sz="3000" b="1" dirty="0"/>
              <a:t>building to be used for storage and family hobbies; connected to electrical but no plumbing</a:t>
            </a:r>
          </a:p>
          <a:p>
            <a:pPr marL="342900" lvl="0" indent="-342900">
              <a:spcBef>
                <a:spcPct val="20000"/>
              </a:spcBef>
              <a:buFont typeface="Wingdings" pitchFamily="2" charset="2"/>
              <a:buChar char="§"/>
            </a:pPr>
            <a:endParaRPr lang="en-US" sz="3000" b="1" dirty="0"/>
          </a:p>
        </p:txBody>
      </p:sp>
    </p:spTree>
    <p:extLst>
      <p:ext uri="{BB962C8B-B14F-4D97-AF65-F5344CB8AC3E}">
        <p14:creationId xmlns:p14="http://schemas.microsoft.com/office/powerpoint/2010/main" val="369951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400050" y="1219200"/>
            <a:ext cx="8515350" cy="4154984"/>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solidFill>
                  <a:prstClr val="black"/>
                </a:solidFill>
              </a:rPr>
              <a:t>Subject property is 1.61 acres located off of </a:t>
            </a:r>
            <a:r>
              <a:rPr lang="en-US" sz="3000" b="1" dirty="0">
                <a:solidFill>
                  <a:prstClr val="black"/>
                </a:solidFill>
              </a:rPr>
              <a:t>B</a:t>
            </a:r>
            <a:r>
              <a:rPr lang="en-US" sz="3000" b="1" dirty="0" smtClean="0">
                <a:solidFill>
                  <a:prstClr val="black"/>
                </a:solidFill>
              </a:rPr>
              <a:t>ridge Street in Verdi (across from Verdi Elementary)</a:t>
            </a:r>
          </a:p>
          <a:p>
            <a:pPr marL="342900" lvl="0" indent="-342900">
              <a:spcBef>
                <a:spcPct val="20000"/>
              </a:spcBef>
              <a:buFont typeface="Wingdings" pitchFamily="2" charset="2"/>
              <a:buChar char="§"/>
            </a:pPr>
            <a:r>
              <a:rPr lang="en-US" sz="3000" b="1" dirty="0" smtClean="0">
                <a:solidFill>
                  <a:prstClr val="black"/>
                </a:solidFill>
              </a:rPr>
              <a:t>Surrounding properties are of similar size &amp; zoning</a:t>
            </a:r>
          </a:p>
          <a:p>
            <a:pPr marL="342900" lvl="0" indent="-342900">
              <a:spcBef>
                <a:spcPct val="20000"/>
              </a:spcBef>
              <a:buFont typeface="Wingdings" pitchFamily="2" charset="2"/>
              <a:buChar char="§"/>
            </a:pPr>
            <a:r>
              <a:rPr lang="en-US" sz="3000" b="1" dirty="0" smtClean="0">
                <a:solidFill>
                  <a:prstClr val="black"/>
                </a:solidFill>
              </a:rPr>
              <a:t>Large detached accessory structures are relatively common in this neighborhood</a:t>
            </a:r>
          </a:p>
          <a:p>
            <a:pPr marL="342900" lvl="0" indent="-342900">
              <a:spcBef>
                <a:spcPct val="20000"/>
              </a:spcBef>
              <a:buFont typeface="Wingdings" pitchFamily="2" charset="2"/>
              <a:buChar char="§"/>
            </a:pPr>
            <a:r>
              <a:rPr lang="en-US" sz="3000" b="1" dirty="0" smtClean="0">
                <a:solidFill>
                  <a:prstClr val="black"/>
                </a:solidFill>
              </a:rPr>
              <a:t>Proposed location is in the center of the lot</a:t>
            </a:r>
          </a:p>
          <a:p>
            <a:pPr marL="342900" lvl="0" indent="-342900">
              <a:spcBef>
                <a:spcPct val="20000"/>
              </a:spcBef>
              <a:buFont typeface="Wingdings" pitchFamily="2" charset="2"/>
              <a:buChar char="§"/>
            </a:pPr>
            <a:r>
              <a:rPr lang="en-US" sz="3000" b="1" dirty="0" smtClean="0">
                <a:solidFill>
                  <a:prstClr val="black"/>
                </a:solidFill>
              </a:rPr>
              <a:t>Will replace existin</a:t>
            </a:r>
            <a:r>
              <a:rPr lang="en-US" sz="3000" b="1" dirty="0" smtClean="0">
                <a:solidFill>
                  <a:prstClr val="black"/>
                </a:solidFill>
              </a:rPr>
              <a:t>g deteriorated structures and enclose a parked trailer</a:t>
            </a:r>
            <a:r>
              <a:rPr lang="en-US" sz="3000" b="1" dirty="0" smtClean="0">
                <a:solidFill>
                  <a:prstClr val="black"/>
                </a:solidFill>
              </a:rPr>
              <a:t> </a:t>
            </a:r>
            <a:endParaRPr lang="en-US" sz="3000" b="1" dirty="0" smtClean="0">
              <a:solidFill>
                <a:prstClr val="black"/>
              </a:solidFill>
            </a:endParaRPr>
          </a:p>
        </p:txBody>
      </p:sp>
    </p:spTree>
    <p:extLst>
      <p:ext uri="{BB962C8B-B14F-4D97-AF65-F5344CB8AC3E}">
        <p14:creationId xmlns:p14="http://schemas.microsoft.com/office/powerpoint/2010/main" val="2218137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3816521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52400"/>
            <a:ext cx="2133600" cy="707886"/>
          </a:xfrm>
          <a:prstGeom prst="rect">
            <a:avLst/>
          </a:prstGeom>
          <a:noFill/>
        </p:spPr>
        <p:txBody>
          <a:bodyPr wrap="square" rtlCol="0">
            <a:spAutoFit/>
          </a:bodyPr>
          <a:lstStyle/>
          <a:p>
            <a:r>
              <a:rPr lang="en-US" sz="4000" b="1" dirty="0" smtClean="0">
                <a:solidFill>
                  <a:schemeClr val="bg1"/>
                </a:solidFill>
              </a:rPr>
              <a:t>Site Plan</a:t>
            </a:r>
            <a:endParaRPr lang="en-US" sz="4000" b="1" dirty="0">
              <a:solidFill>
                <a:schemeClr val="bg1"/>
              </a:solidFill>
            </a:endParaRPr>
          </a:p>
        </p:txBody>
      </p:sp>
      <p:pic>
        <p:nvPicPr>
          <p:cNvPr id="5" name="Picture 4"/>
          <p:cNvPicPr/>
          <p:nvPr/>
        </p:nvPicPr>
        <p:blipFill>
          <a:blip r:embed="rId2"/>
          <a:stretch>
            <a:fillRect/>
          </a:stretch>
        </p:blipFill>
        <p:spPr>
          <a:xfrm rot="10800000">
            <a:off x="0" y="990600"/>
            <a:ext cx="9144000" cy="4876800"/>
          </a:xfrm>
          <a:prstGeom prst="rect">
            <a:avLst/>
          </a:prstGeom>
          <a:ln w="12700">
            <a:solidFill>
              <a:schemeClr val="accent1"/>
            </a:solidFill>
          </a:ln>
        </p:spPr>
      </p:pic>
      <p:sp>
        <p:nvSpPr>
          <p:cNvPr id="2" name="Freeform 1"/>
          <p:cNvSpPr/>
          <p:nvPr/>
        </p:nvSpPr>
        <p:spPr>
          <a:xfrm>
            <a:off x="4152900" y="2457450"/>
            <a:ext cx="971550" cy="1643063"/>
          </a:xfrm>
          <a:custGeom>
            <a:avLst/>
            <a:gdLst>
              <a:gd name="connsiteX0" fmla="*/ 19050 w 971550"/>
              <a:gd name="connsiteY0" fmla="*/ 0 h 1643063"/>
              <a:gd name="connsiteX1" fmla="*/ 0 w 971550"/>
              <a:gd name="connsiteY1" fmla="*/ 1643063 h 1643063"/>
              <a:gd name="connsiteX2" fmla="*/ 957263 w 971550"/>
              <a:gd name="connsiteY2" fmla="*/ 1643063 h 1643063"/>
              <a:gd name="connsiteX3" fmla="*/ 971550 w 971550"/>
              <a:gd name="connsiteY3" fmla="*/ 0 h 1643063"/>
              <a:gd name="connsiteX4" fmla="*/ 19050 w 971550"/>
              <a:gd name="connsiteY4" fmla="*/ 0 h 1643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0" h="1643063">
                <a:moveTo>
                  <a:pt x="19050" y="0"/>
                </a:moveTo>
                <a:lnTo>
                  <a:pt x="0" y="1643063"/>
                </a:lnTo>
                <a:lnTo>
                  <a:pt x="957263" y="1643063"/>
                </a:lnTo>
                <a:lnTo>
                  <a:pt x="971550" y="0"/>
                </a:lnTo>
                <a:lnTo>
                  <a:pt x="19050" y="0"/>
                </a:lnTo>
                <a:close/>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281940" y="1272540"/>
            <a:ext cx="8679180" cy="3886200"/>
          </a:xfrm>
          <a:custGeom>
            <a:avLst/>
            <a:gdLst>
              <a:gd name="connsiteX0" fmla="*/ 0 w 8679180"/>
              <a:gd name="connsiteY0" fmla="*/ 0 h 3886200"/>
              <a:gd name="connsiteX1" fmla="*/ 2202180 w 8679180"/>
              <a:gd name="connsiteY1" fmla="*/ 3886200 h 3886200"/>
              <a:gd name="connsiteX2" fmla="*/ 8679180 w 8679180"/>
              <a:gd name="connsiteY2" fmla="*/ 3878580 h 3886200"/>
              <a:gd name="connsiteX3" fmla="*/ 6553200 w 8679180"/>
              <a:gd name="connsiteY3" fmla="*/ 38100 h 3886200"/>
              <a:gd name="connsiteX4" fmla="*/ 0 w 8679180"/>
              <a:gd name="connsiteY4" fmla="*/ 0 h 388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9180" h="3886200">
                <a:moveTo>
                  <a:pt x="0" y="0"/>
                </a:moveTo>
                <a:lnTo>
                  <a:pt x="2202180" y="3886200"/>
                </a:lnTo>
                <a:lnTo>
                  <a:pt x="8679180" y="3878580"/>
                </a:lnTo>
                <a:lnTo>
                  <a:pt x="6553200" y="38100"/>
                </a:lnTo>
                <a:lnTo>
                  <a:pt x="0" y="0"/>
                </a:lnTo>
                <a:close/>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676400" y="1600200"/>
            <a:ext cx="1165860" cy="1074420"/>
          </a:xfrm>
          <a:custGeom>
            <a:avLst/>
            <a:gdLst>
              <a:gd name="connsiteX0" fmla="*/ 0 w 1165860"/>
              <a:gd name="connsiteY0" fmla="*/ 365760 h 1074420"/>
              <a:gd name="connsiteX1" fmla="*/ 388620 w 1165860"/>
              <a:gd name="connsiteY1" fmla="*/ 1074420 h 1074420"/>
              <a:gd name="connsiteX2" fmla="*/ 1165860 w 1165860"/>
              <a:gd name="connsiteY2" fmla="*/ 571500 h 1074420"/>
              <a:gd name="connsiteX3" fmla="*/ 1005840 w 1165860"/>
              <a:gd name="connsiteY3" fmla="*/ 243840 h 1074420"/>
              <a:gd name="connsiteX4" fmla="*/ 822960 w 1165860"/>
              <a:gd name="connsiteY4" fmla="*/ 342900 h 1074420"/>
              <a:gd name="connsiteX5" fmla="*/ 624840 w 1165860"/>
              <a:gd name="connsiteY5" fmla="*/ 0 h 1074420"/>
              <a:gd name="connsiteX6" fmla="*/ 0 w 1165860"/>
              <a:gd name="connsiteY6" fmla="*/ 365760 h 10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860" h="1074420">
                <a:moveTo>
                  <a:pt x="0" y="365760"/>
                </a:moveTo>
                <a:lnTo>
                  <a:pt x="388620" y="1074420"/>
                </a:lnTo>
                <a:lnTo>
                  <a:pt x="1165860" y="571500"/>
                </a:lnTo>
                <a:lnTo>
                  <a:pt x="1005840" y="243840"/>
                </a:lnTo>
                <a:lnTo>
                  <a:pt x="822960" y="342900"/>
                </a:lnTo>
                <a:lnTo>
                  <a:pt x="624840" y="0"/>
                </a:lnTo>
                <a:lnTo>
                  <a:pt x="0" y="365760"/>
                </a:lnTo>
                <a:close/>
              </a:path>
            </a:pathLst>
          </a:cu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831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52400"/>
            <a:ext cx="2133600" cy="707886"/>
          </a:xfrm>
          <a:prstGeom prst="rect">
            <a:avLst/>
          </a:prstGeom>
          <a:noFill/>
        </p:spPr>
        <p:txBody>
          <a:bodyPr wrap="square" rtlCol="0">
            <a:spAutoFit/>
          </a:bodyPr>
          <a:lstStyle/>
          <a:p>
            <a:r>
              <a:rPr lang="en-US" sz="4000" b="1" dirty="0" smtClean="0">
                <a:solidFill>
                  <a:schemeClr val="bg1"/>
                </a:solidFill>
              </a:rPr>
              <a:t>Site Plan</a:t>
            </a:r>
            <a:endParaRPr lang="en-US" sz="4000"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271588"/>
            <a:ext cx="9001125"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254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Elevations</a:t>
            </a:r>
            <a:endParaRPr lang="en-US" sz="4400" b="1" dirty="0">
              <a:solidFill>
                <a:schemeClr val="bg1"/>
              </a:solidFill>
            </a:endParaRPr>
          </a:p>
        </p:txBody>
      </p:sp>
      <p:pic>
        <p:nvPicPr>
          <p:cNvPr id="6" name="Picture 5"/>
          <p:cNvPicPr/>
          <p:nvPr/>
        </p:nvPicPr>
        <p:blipFill>
          <a:blip r:embed="rId2"/>
          <a:stretch>
            <a:fillRect/>
          </a:stretch>
        </p:blipFill>
        <p:spPr>
          <a:xfrm>
            <a:off x="990600" y="990600"/>
            <a:ext cx="7010400" cy="2895600"/>
          </a:xfrm>
          <a:prstGeom prst="rect">
            <a:avLst/>
          </a:prstGeom>
          <a:ln w="12700">
            <a:solidFill>
              <a:schemeClr val="accent1"/>
            </a:solidFill>
          </a:ln>
        </p:spPr>
      </p:pic>
      <p:pic>
        <p:nvPicPr>
          <p:cNvPr id="7" name="Picture 6"/>
          <p:cNvPicPr/>
          <p:nvPr/>
        </p:nvPicPr>
        <p:blipFill>
          <a:blip r:embed="rId3"/>
          <a:stretch>
            <a:fillRect/>
          </a:stretch>
        </p:blipFill>
        <p:spPr>
          <a:xfrm>
            <a:off x="990600" y="3962400"/>
            <a:ext cx="7010400" cy="1905000"/>
          </a:xfrm>
          <a:prstGeom prst="rect">
            <a:avLst/>
          </a:prstGeom>
          <a:ln w="12700">
            <a:solidFill>
              <a:schemeClr val="accent1"/>
            </a:solidFill>
          </a:ln>
        </p:spPr>
      </p:pic>
    </p:spTree>
    <p:extLst>
      <p:ext uri="{BB962C8B-B14F-4D97-AF65-F5344CB8AC3E}">
        <p14:creationId xmlns:p14="http://schemas.microsoft.com/office/powerpoint/2010/main" val="3521415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7467600" cy="769441"/>
          </a:xfrm>
          <a:prstGeom prst="rect">
            <a:avLst/>
          </a:prstGeom>
          <a:noFill/>
        </p:spPr>
        <p:txBody>
          <a:bodyPr wrap="square" rtlCol="0">
            <a:spAutoFit/>
          </a:bodyPr>
          <a:lstStyle/>
          <a:p>
            <a:r>
              <a:rPr lang="en-US" sz="4400" b="1" dirty="0" smtClean="0">
                <a:solidFill>
                  <a:schemeClr val="bg1"/>
                </a:solidFill>
              </a:rPr>
              <a:t>Adjacent Uses and Zoning</a:t>
            </a:r>
            <a:endParaRPr lang="en-US" sz="3600" b="1"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05839"/>
            <a:ext cx="6172200" cy="4878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038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382000" cy="4800600"/>
          </a:xfrm>
        </p:spPr>
        <p:txBody>
          <a:bodyPr>
            <a:normAutofit/>
          </a:bodyPr>
          <a:lstStyle/>
          <a:p>
            <a:r>
              <a:rPr lang="en-US" sz="3000" dirty="0" smtClean="0"/>
              <a:t>Structure complies with required setbacks (20’ F/R; 8’ S)</a:t>
            </a:r>
          </a:p>
          <a:p>
            <a:r>
              <a:rPr lang="en-US" sz="3000" dirty="0" smtClean="0"/>
              <a:t>Complies with height limitations (~20’ building height, max allowed is 35’)</a:t>
            </a:r>
          </a:p>
          <a:p>
            <a:r>
              <a:rPr lang="en-US" sz="3000" dirty="0" smtClean="0"/>
              <a:t>Minimal grading will be necessary (site is flat)</a:t>
            </a:r>
          </a:p>
          <a:p>
            <a:r>
              <a:rPr lang="en-US" sz="3000" dirty="0" smtClean="0"/>
              <a:t>Does not block any significant views</a:t>
            </a:r>
          </a:p>
          <a:p>
            <a:r>
              <a:rPr lang="en-US" sz="3000" dirty="0" smtClean="0"/>
              <a:t>No reflective materials – building will be painted light gray and trees planted to screen west facing side </a:t>
            </a:r>
            <a:endParaRPr lang="en-US" sz="3000" dirty="0" smtClean="0"/>
          </a:p>
          <a:p>
            <a:pPr marL="0" indent="0">
              <a:buNone/>
            </a:pPr>
            <a:endParaRPr lang="en-US" sz="3000" dirty="0"/>
          </a:p>
        </p:txBody>
      </p:sp>
      <p:sp>
        <p:nvSpPr>
          <p:cNvPr id="3" name="Title 2"/>
          <p:cNvSpPr>
            <a:spLocks noGrp="1"/>
          </p:cNvSpPr>
          <p:nvPr>
            <p:ph type="title"/>
          </p:nvPr>
        </p:nvSpPr>
        <p:spPr>
          <a:xfrm>
            <a:off x="1219200" y="76200"/>
            <a:ext cx="7620000" cy="792162"/>
          </a:xfrm>
        </p:spPr>
        <p:txBody>
          <a:bodyPr/>
          <a:lstStyle/>
          <a:p>
            <a:pPr algn="l"/>
            <a:r>
              <a:rPr lang="en-US" dirty="0" smtClean="0"/>
              <a:t>Analysis</a:t>
            </a:r>
            <a:endParaRPr lang="en-US" sz="3600" i="1" dirty="0"/>
          </a:p>
        </p:txBody>
      </p:sp>
    </p:spTree>
    <p:extLst>
      <p:ext uri="{BB962C8B-B14F-4D97-AF65-F5344CB8AC3E}">
        <p14:creationId xmlns:p14="http://schemas.microsoft.com/office/powerpoint/2010/main" val="2200996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4.xml><?xml version="1.0" encoding="utf-8"?>
<ds:datastoreItem xmlns:ds="http://schemas.openxmlformats.org/officeDocument/2006/customXml" ds:itemID="{2200D7ED-6620-45A0-9F13-862FEFE886A3}">
  <ds:schemaRefs>
    <ds:schemaRef ds:uri="a94d8b85-37e1-4d17-8d55-8b7d207932bb"/>
    <ds:schemaRef ds:uri="http://purl.org/dc/dcmitype/"/>
    <ds:schemaRef ds:uri="http://purl.org/dc/elements/1.1/"/>
    <ds:schemaRef ds:uri="http://schemas.microsoft.com/sharepoint/v3"/>
    <ds:schemaRef ds:uri="http://schemas.microsoft.com/office/2006/documentManagement/types"/>
    <ds:schemaRef ds:uri="http://www.w3.org/XML/1998/namespace"/>
    <ds:schemaRef ds:uri="CEA9126C-A9B1-4F4A-855C-DD0F845697D2"/>
    <ds:schemaRef ds:uri="http://schemas.microsoft.com/office/infopath/2007/PartnerControls"/>
    <ds:schemaRef ds:uri="http://purl.org/dc/terms/"/>
    <ds:schemaRef ds:uri="http://schemas.openxmlformats.org/package/2006/metadata/core-properties"/>
    <ds:schemaRef ds:uri="http://schemas.microsoft.com/sharepoint/v3/field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1586</TotalTime>
  <Words>441</Words>
  <Application>Microsoft Office PowerPoint</Application>
  <PresentationFormat>On-screen Show (4:3)</PresentationFormat>
  <Paragraphs>48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PowerPoint_Template_2015</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Giesinger, Chad</cp:lastModifiedBy>
  <cp:revision>91</cp:revision>
  <cp:lastPrinted>2014-10-07T22:54:33Z</cp:lastPrinted>
  <dcterms:created xsi:type="dcterms:W3CDTF">2015-09-25T21:46:02Z</dcterms:created>
  <dcterms:modified xsi:type="dcterms:W3CDTF">2017-05-31T22:32:01Z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